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20"/>
  </p:notesMasterIdLst>
  <p:handoutMasterIdLst>
    <p:handoutMasterId r:id="rId21"/>
  </p:handoutMasterIdLst>
  <p:sldIdLst>
    <p:sldId id="3213" r:id="rId3"/>
    <p:sldId id="3190" r:id="rId4"/>
    <p:sldId id="3192" r:id="rId5"/>
    <p:sldId id="3237" r:id="rId6"/>
    <p:sldId id="3211" r:id="rId7"/>
    <p:sldId id="3238" r:id="rId8"/>
    <p:sldId id="3252" r:id="rId9"/>
    <p:sldId id="3253" r:id="rId10"/>
    <p:sldId id="3251" r:id="rId11"/>
    <p:sldId id="3206" r:id="rId12"/>
    <p:sldId id="3255" r:id="rId13"/>
    <p:sldId id="3257" r:id="rId14"/>
    <p:sldId id="3256" r:id="rId15"/>
    <p:sldId id="3239" r:id="rId16"/>
    <p:sldId id="3205" r:id="rId17"/>
    <p:sldId id="3208" r:id="rId18"/>
    <p:sldId id="3215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3213"/>
            <p14:sldId id="3190"/>
            <p14:sldId id="3192"/>
            <p14:sldId id="3237"/>
            <p14:sldId id="3211"/>
            <p14:sldId id="3238"/>
            <p14:sldId id="3252"/>
            <p14:sldId id="3253"/>
            <p14:sldId id="3251"/>
            <p14:sldId id="3206"/>
            <p14:sldId id="3255"/>
            <p14:sldId id="3257"/>
            <p14:sldId id="3256"/>
            <p14:sldId id="3239"/>
            <p14:sldId id="3205"/>
            <p14:sldId id="3208"/>
          </p14:sldIdLst>
        </p14:section>
        <p14:section name="封底" id="{843E591D-6EE2-4691-951C-C0C689F22170}">
          <p14:sldIdLst>
            <p14:sldId id="3215"/>
          </p14:sldIdLst>
        </p14:section>
      </p14:sectionLst>
    </p:ex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3816">
          <p15:clr>
            <a:srgbClr val="A4A3A4"/>
          </p15:clr>
        </p15:guide>
        <p15:guide id="3" orient="horz" pos="4224">
          <p15:clr>
            <a:srgbClr val="A4A3A4"/>
          </p15:clr>
        </p15:guide>
        <p15:guide id="4" pos="2230">
          <p15:clr>
            <a:srgbClr val="A4A3A4"/>
          </p15:clr>
        </p15:guide>
        <p15:guide id="5" pos="4135">
          <p15:clr>
            <a:srgbClr val="A4A3A4"/>
          </p15:clr>
        </p15:guide>
        <p15:guide id="6" pos="5949">
          <p15:clr>
            <a:srgbClr val="A4A3A4"/>
          </p15:clr>
        </p15:guide>
        <p15:guide id="7" pos="6425">
          <p15:clr>
            <a:srgbClr val="A4A3A4"/>
          </p15:clr>
        </p15:guide>
        <p15:guide id="8" pos="2343">
          <p15:clr>
            <a:srgbClr val="A4A3A4"/>
          </p15:clr>
        </p15:guide>
        <p15:guide id="9" orient="horz" pos="33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3D6"/>
    <a:srgbClr val="1A53A2"/>
    <a:srgbClr val="4473B3"/>
    <a:srgbClr val="339FDB"/>
    <a:srgbClr val="3366AC"/>
    <a:srgbClr val="1A93D6"/>
    <a:srgbClr val="0087D2"/>
    <a:srgbClr val="004098"/>
    <a:srgbClr val="4D79B7"/>
    <a:srgbClr val="054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 autoAdjust="0"/>
    <p:restoredTop sz="94173" autoAdjust="0"/>
  </p:normalViewPr>
  <p:slideViewPr>
    <p:cSldViewPr snapToGrid="0" showGuides="1">
      <p:cViewPr varScale="1">
        <p:scale>
          <a:sx n="80" d="100"/>
          <a:sy n="80" d="100"/>
        </p:scale>
        <p:origin x="77" y="192"/>
      </p:cViewPr>
      <p:guideLst>
        <p:guide pos="3863"/>
        <p:guide orient="horz" pos="3816"/>
        <p:guide orient="horz" pos="4224"/>
        <p:guide pos="2230"/>
        <p:guide pos="4135"/>
        <p:guide pos="5949"/>
        <p:guide pos="6425"/>
        <p:guide pos="2343"/>
        <p:guide orient="horz" pos="333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52" d="100"/>
          <a:sy n="52" d="100"/>
        </p:scale>
        <p:origin x="12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23/6/18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23/6/18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microsoft.com/office/2007/relationships/hdphoto" Target="../media/hdphoto7.wdp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1.jpe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23" Type="http://schemas.openxmlformats.org/officeDocument/2006/relationships/image" Target="../media/image2.png"/><Relationship Id="rId10" Type="http://schemas.openxmlformats.org/officeDocument/2006/relationships/image" Target="../media/image9.jpeg"/><Relationship Id="rId19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microsoft.com/office/2007/relationships/hdphoto" Target="../media/hdphoto5.wdp"/><Relationship Id="rId22" Type="http://schemas.microsoft.com/office/2007/relationships/hdphoto" Target="../media/hdphoto9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9247"/>
          <a:stretch>
            <a:fillRect/>
          </a:stretch>
        </p:blipFill>
        <p:spPr>
          <a:xfrm>
            <a:off x="-1" y="5185556"/>
            <a:ext cx="12192000" cy="1672444"/>
          </a:xfrm>
          <a:prstGeom prst="rect">
            <a:avLst/>
          </a:prstGeom>
        </p:spPr>
      </p:pic>
      <p:pic>
        <p:nvPicPr>
          <p:cNvPr id="26" name="图片 2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5" y="1682398"/>
            <a:ext cx="976744" cy="97674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2244437" y="4753366"/>
            <a:ext cx="770312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gradFill>
            <a:gsLst>
              <a:gs pos="46000">
                <a:srgbClr val="004098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189643" y="0"/>
            <a:ext cx="2566638" cy="1969179"/>
          </a:xfrm>
          <a:prstGeom prst="rect">
            <a:avLst/>
          </a:prstGeom>
        </p:spPr>
      </p:pic>
      <p:sp>
        <p:nvSpPr>
          <p:cNvPr id="8" name="ïS1iḋé"/>
          <p:cNvSpPr/>
          <p:nvPr userDrawn="1"/>
        </p:nvSpPr>
        <p:spPr>
          <a:xfrm flipH="1">
            <a:off x="7813963" y="1"/>
            <a:ext cx="4378035" cy="6858000"/>
          </a:xfrm>
          <a:prstGeom prst="homePlate">
            <a:avLst>
              <a:gd name="adj" fmla="val 52543"/>
            </a:avLst>
          </a:prstGeom>
          <a:blipFill dpi="0" rotWithShape="1">
            <a:blip r:embed="rId3"/>
            <a:srcRect/>
            <a:stretch>
              <a:fillRect l="-2424" t="1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5" y="0"/>
            <a:ext cx="4632045" cy="6858000"/>
          </a:xfrm>
          <a:prstGeom prst="parallelogram">
            <a:avLst>
              <a:gd name="adj" fmla="val 16476"/>
            </a:avLst>
          </a:prstGeom>
        </p:spPr>
      </p:pic>
      <p:sp>
        <p:nvSpPr>
          <p:cNvPr id="5" name="矩形 4"/>
          <p:cNvSpPr/>
          <p:nvPr userDrawn="1"/>
        </p:nvSpPr>
        <p:spPr>
          <a:xfrm rot="11186973">
            <a:off x="11636539" y="2534828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11186973" flipH="1" flipV="1">
            <a:off x="8015491" y="-9382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3118"/>
          <a:stretch>
            <a:fillRect/>
          </a:stretch>
        </p:blipFill>
        <p:spPr>
          <a:xfrm>
            <a:off x="0" y="-14287"/>
            <a:ext cx="12192000" cy="688657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bg1">
              <a:alpha val="70000"/>
            </a:schemeClr>
          </a:solidFill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5470"/>
          <a:stretch>
            <a:fillRect/>
          </a:stretch>
        </p:blipFill>
        <p:spPr>
          <a:xfrm>
            <a:off x="-12000" y="2429593"/>
            <a:ext cx="12216000" cy="4428407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930" y="2677887"/>
              <a:ext cx="68340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627034" y="5179925"/>
              <a:ext cx="68569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483971" y="2677887"/>
              <a:ext cx="0" cy="25020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过程 14"/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3366AC"/>
              </a:gs>
              <a:gs pos="0">
                <a:srgbClr val="004098"/>
              </a:gs>
              <a:gs pos="81000">
                <a:srgbClr val="4D79B7"/>
              </a:gs>
              <a:gs pos="37000">
                <a:srgbClr val="1A53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17708" y="6243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17708" y="67208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4838702" y="81305"/>
            <a:ext cx="2514596" cy="2351994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360000"/>
            <a:ext cx="1606909" cy="1606909"/>
          </a:xfrm>
          <a:prstGeom prst="rect">
            <a:avLst/>
          </a:prstGeom>
        </p:spPr>
      </p:pic>
      <p:pic>
        <p:nvPicPr>
          <p:cNvPr id="18" name="图片 1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56" y="2514601"/>
            <a:ext cx="13490313" cy="4343396"/>
          </a:xfrm>
          <a:prstGeom prst="rect">
            <a:avLst/>
          </a:prstGeom>
        </p:spPr>
      </p:pic>
      <p:sp>
        <p:nvSpPr>
          <p:cNvPr id="19" name="箭头: 五边形 18"/>
          <p:cNvSpPr/>
          <p:nvPr userDrawn="1"/>
        </p:nvSpPr>
        <p:spPr>
          <a:xfrm rot="5400000">
            <a:off x="4838695" y="-6450"/>
            <a:ext cx="2514603" cy="2527502"/>
          </a:xfrm>
          <a:prstGeom prst="homePlate">
            <a:avLst>
              <a:gd name="adj" fmla="val 34883"/>
            </a:avLst>
          </a:prstGeom>
          <a:noFill/>
          <a:ln>
            <a:solidFill>
              <a:srgbClr val="004098"/>
            </a:solidFill>
          </a:ln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>
            <a:fillRect/>
          </a:stretch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>
                <a:fillRect/>
              </a:stretch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>
                <a:fillRect/>
              </a:stretch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 userDrawn="1"/>
            </p:nvPicPr>
            <p:blipFill>
              <a:blip r:embed="rId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/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 userDrawn="1"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 userDrawn="1"/>
            </p:nvPicPr>
            <p:blipFill>
              <a:blip r:embed="rId11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 userDrawn="1"/>
            </p:nvPicPr>
            <p:blipFill>
              <a:blip r:embed="rId1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/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rcRect l="21914" r="6898"/>
              <a:stretch>
                <a:fillRect/>
              </a:stretch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/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rcRect l="-4857" r="4857"/>
              <a:stretch>
                <a:fillRect/>
              </a:stretch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/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rcRect l="9368" r="-9368"/>
              <a:stretch>
                <a:fillRect/>
              </a:stretch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confont-11253-5330645"/>
          <p:cNvSpPr/>
          <p:nvPr userDrawn="1"/>
        </p:nvSpPr>
        <p:spPr>
          <a:xfrm>
            <a:off x="931495" y="785354"/>
            <a:ext cx="10329011" cy="5348934"/>
          </a:xfrm>
          <a:custGeom>
            <a:avLst/>
            <a:gdLst>
              <a:gd name="connsiteX0" fmla="*/ 833 w 606721"/>
              <a:gd name="connsiteY0" fmla="*/ 44880 h 394602"/>
              <a:gd name="connsiteX1" fmla="*/ 287329 w 606721"/>
              <a:gd name="connsiteY1" fmla="*/ 223276 h 394602"/>
              <a:gd name="connsiteX2" fmla="*/ 288161 w 606721"/>
              <a:gd name="connsiteY2" fmla="*/ 223692 h 394602"/>
              <a:gd name="connsiteX3" fmla="*/ 289411 w 606721"/>
              <a:gd name="connsiteY3" fmla="*/ 224523 h 394602"/>
              <a:gd name="connsiteX4" fmla="*/ 295657 w 606721"/>
              <a:gd name="connsiteY4" fmla="*/ 227018 h 394602"/>
              <a:gd name="connsiteX5" fmla="*/ 296490 w 606721"/>
              <a:gd name="connsiteY5" fmla="*/ 227018 h 394602"/>
              <a:gd name="connsiteX6" fmla="*/ 303569 w 606721"/>
              <a:gd name="connsiteY6" fmla="*/ 227850 h 394602"/>
              <a:gd name="connsiteX7" fmla="*/ 310648 w 606721"/>
              <a:gd name="connsiteY7" fmla="*/ 227018 h 394602"/>
              <a:gd name="connsiteX8" fmla="*/ 311064 w 606721"/>
              <a:gd name="connsiteY8" fmla="*/ 227018 h 394602"/>
              <a:gd name="connsiteX9" fmla="*/ 317311 w 606721"/>
              <a:gd name="connsiteY9" fmla="*/ 224523 h 394602"/>
              <a:gd name="connsiteX10" fmla="*/ 318560 w 606721"/>
              <a:gd name="connsiteY10" fmla="*/ 223692 h 394602"/>
              <a:gd name="connsiteX11" fmla="*/ 319809 w 606721"/>
              <a:gd name="connsiteY11" fmla="*/ 223276 h 394602"/>
              <a:gd name="connsiteX12" fmla="*/ 605888 w 606721"/>
              <a:gd name="connsiteY12" fmla="*/ 44880 h 394602"/>
              <a:gd name="connsiteX13" fmla="*/ 606721 w 606721"/>
              <a:gd name="connsiteY13" fmla="*/ 54445 h 394602"/>
              <a:gd name="connsiteX14" fmla="*/ 606721 w 606721"/>
              <a:gd name="connsiteY14" fmla="*/ 340543 h 394602"/>
              <a:gd name="connsiteX15" fmla="*/ 552587 w 606721"/>
              <a:gd name="connsiteY15" fmla="*/ 394602 h 394602"/>
              <a:gd name="connsiteX16" fmla="*/ 54135 w 606721"/>
              <a:gd name="connsiteY16" fmla="*/ 394602 h 394602"/>
              <a:gd name="connsiteX17" fmla="*/ 0 w 606721"/>
              <a:gd name="connsiteY17" fmla="*/ 340543 h 394602"/>
              <a:gd name="connsiteX18" fmla="*/ 0 w 606721"/>
              <a:gd name="connsiteY18" fmla="*/ 54445 h 394602"/>
              <a:gd name="connsiteX19" fmla="*/ 833 w 606721"/>
              <a:gd name="connsiteY19" fmla="*/ 44880 h 394602"/>
              <a:gd name="connsiteX20" fmla="*/ 54126 w 606721"/>
              <a:gd name="connsiteY20" fmla="*/ 0 h 394602"/>
              <a:gd name="connsiteX21" fmla="*/ 552603 w 606721"/>
              <a:gd name="connsiteY21" fmla="*/ 0 h 394602"/>
              <a:gd name="connsiteX22" fmla="*/ 561348 w 606721"/>
              <a:gd name="connsiteY22" fmla="*/ 831 h 394602"/>
              <a:gd name="connsiteX23" fmla="*/ 303573 w 606721"/>
              <a:gd name="connsiteY23" fmla="*/ 161313 h 394602"/>
              <a:gd name="connsiteX24" fmla="*/ 45797 w 606721"/>
              <a:gd name="connsiteY24" fmla="*/ 831 h 394602"/>
              <a:gd name="connsiteX25" fmla="*/ 54126 w 606721"/>
              <a:gd name="connsiteY25" fmla="*/ 0 h 3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721" h="394602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80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3366AC"/>
                </a:solidFill>
              </a:defRPr>
            </a:lvl1pPr>
          </a:lstStyle>
          <a:p>
            <a:r>
              <a:rPr lang="zh-CN" altLang="en-US" dirty="0"/>
              <a:t>单击此处添加文字</a:t>
            </a:r>
          </a:p>
        </p:txBody>
      </p:sp>
      <p:pic>
        <p:nvPicPr>
          <p:cNvPr id="26" name="图片 25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028376"/>
            <a:ext cx="720000" cy="72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53829"/>
            <a:ext cx="12192000" cy="863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4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0" y="1206906"/>
            <a:ext cx="1175340" cy="117534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b="51716"/>
          <a:stretch>
            <a:fillRect/>
          </a:stretch>
        </p:blipFill>
        <p:spPr>
          <a:xfrm>
            <a:off x="5163231" y="0"/>
            <a:ext cx="1865538" cy="1206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600"/>
            <a:ext cx="12372188" cy="39834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5036822" y="131045"/>
            <a:ext cx="2118356" cy="1856273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192360"/>
            <a:ext cx="1606909" cy="160690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10" name="流程图: 过程 9"/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64000">
                  <a:srgbClr val="3366AC"/>
                </a:gs>
                <a:gs pos="0">
                  <a:srgbClr val="004098"/>
                </a:gs>
                <a:gs pos="81000">
                  <a:srgbClr val="4D79B7"/>
                </a:gs>
                <a:gs pos="37000">
                  <a:srgbClr val="1A53A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064942" y="2677887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064942" y="5179926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0" y="6054766"/>
            <a:ext cx="12166903" cy="411617"/>
          </a:xfrm>
          <a:prstGeom prst="rect">
            <a:avLst/>
          </a:prstGeom>
        </p:spPr>
      </p:pic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 userDrawn="1"/>
        </p:nvSpPr>
        <p:spPr bwMode="auto">
          <a:xfrm>
            <a:off x="9380002" y="-3704"/>
            <a:ext cx="1947863" cy="2874963"/>
          </a:xfrm>
          <a:custGeom>
            <a:avLst/>
            <a:gdLst>
              <a:gd name="T0" fmla="*/ 0 w 1227"/>
              <a:gd name="T1" fmla="*/ 0 h 1811"/>
              <a:gd name="T2" fmla="*/ 1227 w 1227"/>
              <a:gd name="T3" fmla="*/ 0 h 1811"/>
              <a:gd name="T4" fmla="*/ 1227 w 1227"/>
              <a:gd name="T5" fmla="*/ 1811 h 1811"/>
              <a:gd name="T6" fmla="*/ 0 w 1227"/>
              <a:gd name="T7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7" h="1811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804"/>
            </a:schemeClr>
          </a:solidFill>
          <a:ln w="6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>
            <a:fillRect/>
          </a:stretch>
        </p:blipFill>
        <p:spPr>
          <a:xfrm>
            <a:off x="0" y="0"/>
            <a:ext cx="8457739" cy="6852458"/>
          </a:xfrm>
          <a:custGeom>
            <a:avLst/>
            <a:gdLst>
              <a:gd name="connsiteX0" fmla="*/ 0 w 8457739"/>
              <a:gd name="connsiteY0" fmla="*/ 0 h 6852458"/>
              <a:gd name="connsiteX1" fmla="*/ 4178729 w 8457739"/>
              <a:gd name="connsiteY1" fmla="*/ 0 h 6852458"/>
              <a:gd name="connsiteX2" fmla="*/ 8457739 w 8457739"/>
              <a:gd name="connsiteY2" fmla="*/ 6852458 h 6852458"/>
              <a:gd name="connsiteX3" fmla="*/ 0 w 8457739"/>
              <a:gd name="connsiteY3" fmla="*/ 6852458 h 68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7739" h="6852458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</p:spPr>
      </p:pic>
      <p:sp>
        <p:nvSpPr>
          <p:cNvPr id="6" name="Freeform 6"/>
          <p:cNvSpPr/>
          <p:nvPr userDrawn="1"/>
        </p:nvSpPr>
        <p:spPr bwMode="auto">
          <a:xfrm>
            <a:off x="0" y="0"/>
            <a:ext cx="8460052" cy="6861704"/>
          </a:xfrm>
          <a:custGeom>
            <a:avLst/>
            <a:gdLst>
              <a:gd name="T0" fmla="*/ 0 w 4326"/>
              <a:gd name="T1" fmla="*/ 0 h 3234"/>
              <a:gd name="T2" fmla="*/ 2135 w 4326"/>
              <a:gd name="T3" fmla="*/ 0 h 3234"/>
              <a:gd name="T4" fmla="*/ 4326 w 4326"/>
              <a:gd name="T5" fmla="*/ 3234 h 3234"/>
              <a:gd name="T6" fmla="*/ 0 w 4326"/>
              <a:gd name="T7" fmla="*/ 3234 h 3234"/>
              <a:gd name="T8" fmla="*/ 0 w 4326"/>
              <a:gd name="T9" fmla="*/ 0 h 3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6" h="3234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7000"/>
            </a:sysClr>
          </a:solidFill>
          <a:ln w="6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 userDrawn="1"/>
        </p:nvSpPr>
        <p:spPr>
          <a:xfrm>
            <a:off x="5887468" y="4897596"/>
            <a:ext cx="2570271" cy="1966865"/>
          </a:xfrm>
          <a:prstGeom prst="triangle">
            <a:avLst>
              <a:gd name="adj" fmla="val 51849"/>
            </a:avLst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t="13196" r="37111"/>
          <a:stretch>
            <a:fillRect/>
          </a:stretch>
        </p:blipFill>
        <p:spPr>
          <a:xfrm>
            <a:off x="9699877" y="-3704"/>
            <a:ext cx="2492124" cy="5884732"/>
          </a:xfrm>
          <a:prstGeom prst="rect">
            <a:avLst/>
          </a:prstGeom>
        </p:spPr>
      </p:pic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/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/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/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/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/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/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/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/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/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/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/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/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hyperlink" Target="https://developer.sjtu.edu.cn/auth/oidc.html#%E4%BD%BF%E7%94%A8%E6%8E%88%E6%9D%83%E7%A0%81-authorization-code-%E8%BF%87%E7%A8%8B%E7%9A%84-oidc-%E8%AE%A4%E8%AF%81%E6%A8%A1%E5%BC%8F" TargetMode="Externa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109497" y="2952407"/>
            <a:ext cx="5972922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”交集“活动集成平台验收汇报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3430030" y="1761720"/>
            <a:ext cx="5331939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上海交通大学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710532" y="4062207"/>
            <a:ext cx="2770937" cy="953271"/>
            <a:chOff x="5105369" y="4062207"/>
            <a:chExt cx="2770937" cy="953271"/>
          </a:xfrm>
        </p:grpSpPr>
        <p:sp>
          <p:nvSpPr>
            <p:cNvPr id="7" name="voice-microphone-symbol_26706"/>
            <p:cNvSpPr/>
            <p:nvPr userDrawn="1"/>
          </p:nvSpPr>
          <p:spPr>
            <a:xfrm>
              <a:off x="5300810" y="4314401"/>
              <a:ext cx="350156" cy="448881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2828" h="60876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+mn-ea"/>
              </a:endParaRPr>
            </a:p>
          </p:txBody>
        </p:sp>
        <p:sp>
          <p:nvSpPr>
            <p:cNvPr id="8" name="标题 1"/>
            <p:cNvSpPr txBox="1"/>
            <p:nvPr userDrawn="1"/>
          </p:nvSpPr>
          <p:spPr>
            <a:xfrm>
              <a:off x="5105369" y="4062207"/>
              <a:ext cx="2770937" cy="953271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2F55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800" dirty="0">
                  <a:solidFill>
                    <a:srgbClr val="3366AC"/>
                  </a:solidFill>
                  <a:latin typeface="+mn-ea"/>
                  <a:ea typeface="+mn-ea"/>
                </a:rPr>
                <a:t>第</a:t>
              </a:r>
              <a:r>
                <a:rPr lang="en-US" altLang="zh-CN" sz="2800" dirty="0">
                  <a:solidFill>
                    <a:srgbClr val="3366AC"/>
                  </a:solidFill>
                  <a:latin typeface="+mn-ea"/>
                  <a:ea typeface="+mn-ea"/>
                </a:rPr>
                <a:t>9</a:t>
              </a:r>
              <a:r>
                <a:rPr lang="zh-CN" altLang="en-US" sz="2800">
                  <a:solidFill>
                    <a:srgbClr val="3366AC"/>
                  </a:solidFill>
                  <a:latin typeface="+mn-ea"/>
                  <a:ea typeface="+mn-ea"/>
                </a:rPr>
                <a:t>组</a:t>
              </a:r>
              <a:endParaRPr lang="zh-CN" altLang="en-US" sz="2800" dirty="0">
                <a:solidFill>
                  <a:srgbClr val="3366AC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393621" y="3982668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箭头: 五边形 13"/>
          <p:cNvSpPr/>
          <p:nvPr/>
        </p:nvSpPr>
        <p:spPr bwMode="auto">
          <a:xfrm>
            <a:off x="9152968" y="1624932"/>
            <a:ext cx="2645411" cy="875692"/>
          </a:xfrm>
          <a:prstGeom prst="homePlate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313403" y="3196756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33185" y="2410845"/>
            <a:ext cx="2646014" cy="875691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3563" y="5117108"/>
            <a:ext cx="16878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25148" y="4235784"/>
            <a:ext cx="1994804" cy="3695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b="0" u="none" dirty="0">
                <a:latin typeface="+mn-ea"/>
              </a:rPr>
              <a:t>基于用户相似度进行协同推荐</a:t>
            </a:r>
          </a:p>
        </p:txBody>
      </p:sp>
      <p:sp>
        <p:nvSpPr>
          <p:cNvPr id="19" name="矩形 18"/>
          <p:cNvSpPr/>
          <p:nvPr/>
        </p:nvSpPr>
        <p:spPr>
          <a:xfrm>
            <a:off x="6377873" y="3613068"/>
            <a:ext cx="235648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注册了</a:t>
            </a:r>
            <a:r>
              <a:rPr lang="en-US" altLang="zh-CN" dirty="0">
                <a:latin typeface="+mn-ea"/>
              </a:rPr>
              <a:t>JAccount</a:t>
            </a:r>
            <a:r>
              <a:rPr lang="zh-CN" altLang="en-US" dirty="0">
                <a:latin typeface="+mn-ea"/>
              </a:rPr>
              <a:t>账户</a:t>
            </a:r>
          </a:p>
          <a:p>
            <a:pPr algn="ctr"/>
            <a:r>
              <a:rPr lang="zh-CN" altLang="en-US" dirty="0">
                <a:latin typeface="+mn-ea"/>
              </a:rPr>
              <a:t>的用户可以直接登录</a:t>
            </a:r>
          </a:p>
          <a:p>
            <a:pPr algn="ctr"/>
            <a:r>
              <a:rPr lang="zh-CN" altLang="en-US" dirty="0">
                <a:latin typeface="+mn-ea"/>
              </a:rPr>
              <a:t>系统，无需进行账号</a:t>
            </a:r>
          </a:p>
          <a:p>
            <a:pPr algn="ctr"/>
            <a:r>
              <a:rPr lang="zh-CN" altLang="en-US" dirty="0">
                <a:latin typeface="+mn-ea"/>
              </a:rPr>
              <a:t>密码的验证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539561" y="1877060"/>
            <a:ext cx="1872031" cy="623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接入高德地图</a:t>
            </a:r>
          </a:p>
        </p:txBody>
      </p:sp>
      <p:sp>
        <p:nvSpPr>
          <p:cNvPr id="31" name="任意多边形: 形状 17"/>
          <p:cNvSpPr/>
          <p:nvPr/>
        </p:nvSpPr>
        <p:spPr>
          <a:xfrm>
            <a:off x="3039635" y="3166360"/>
            <a:ext cx="2700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61573" y="2666915"/>
            <a:ext cx="1583474" cy="6196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JAccount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006728" y="3386848"/>
            <a:ext cx="1431784" cy="495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推荐算法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128764" y="4253020"/>
            <a:ext cx="1834053" cy="50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模糊搜索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3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10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35" name="任意多边形: 形状 17"/>
          <p:cNvSpPr/>
          <p:nvPr/>
        </p:nvSpPr>
        <p:spPr>
          <a:xfrm>
            <a:off x="5968221" y="2376700"/>
            <a:ext cx="2592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6" name="任意多边形: 形状 17"/>
          <p:cNvSpPr/>
          <p:nvPr/>
        </p:nvSpPr>
        <p:spPr>
          <a:xfrm>
            <a:off x="8879199" y="1594536"/>
            <a:ext cx="2700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84037" y="2666915"/>
            <a:ext cx="17830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用户可以直接在</a:t>
            </a:r>
          </a:p>
          <a:p>
            <a:pPr algn="ctr"/>
            <a:r>
              <a:rPr lang="zh-CN" altLang="en-US" dirty="0">
                <a:latin typeface="+mn-ea"/>
              </a:rPr>
              <a:t>系统内查看活动</a:t>
            </a:r>
          </a:p>
          <a:p>
            <a:pPr algn="ctr"/>
            <a:r>
              <a:rPr lang="zh-CN" altLang="en-US" dirty="0">
                <a:latin typeface="+mn-ea"/>
              </a:rPr>
              <a:t>地点在地图上的</a:t>
            </a:r>
          </a:p>
          <a:p>
            <a:pPr algn="ctr"/>
            <a:r>
              <a:rPr lang="zh-CN" altLang="en-US" dirty="0">
                <a:latin typeface="+mn-ea"/>
              </a:rPr>
              <a:t>位置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0069" y="4951435"/>
            <a:ext cx="1793015" cy="9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根据活动的各项属性进行模糊匹配搜索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93563" y="5117108"/>
            <a:ext cx="16878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8322" y="1919629"/>
            <a:ext cx="1325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61573" y="2666915"/>
            <a:ext cx="1583474" cy="6196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JAccount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关键技术：推荐算法</a:t>
            </a:r>
          </a:p>
        </p:txBody>
      </p:sp>
      <p:sp>
        <p:nvSpPr>
          <p:cNvPr id="3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11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578326" y="1731203"/>
            <a:ext cx="4681869" cy="376257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0" u="none">
                <a:solidFill>
                  <a:srgbClr val="646464"/>
                </a:solidFill>
                <a:ea typeface="-apple-system" charset="0"/>
              </a:rPr>
              <a:t>协同推荐：</a:t>
            </a:r>
            <a:r>
              <a:rPr lang="zh-CN" sz="2400" b="0" u="none">
                <a:solidFill>
                  <a:srgbClr val="646464"/>
                </a:solidFill>
                <a:ea typeface="-apple-system" charset="0"/>
              </a:rPr>
              <a:t>基于用户相似的推荐</a:t>
            </a:r>
          </a:p>
          <a:p>
            <a:pPr>
              <a:lnSpc>
                <a:spcPct val="150000"/>
              </a:lnSpc>
            </a:pPr>
            <a:r>
              <a:rPr lang="en-US" altLang="zh-CN" sz="2000" b="0" u="none">
                <a:solidFill>
                  <a:srgbClr val="121212"/>
                </a:solidFill>
                <a:ea typeface="-apple-system" charset="0"/>
              </a:rPr>
              <a:t>1.  </a:t>
            </a:r>
            <a:r>
              <a:rPr lang="zh-CN" altLang="en-US" sz="2000" b="1" u="none">
                <a:solidFill>
                  <a:srgbClr val="121212"/>
                </a:solidFill>
                <a:ea typeface="-apple-system" charset="0"/>
              </a:rPr>
              <a:t>用户聚类</a:t>
            </a:r>
            <a:r>
              <a:rPr lang="zh-CN" altLang="en-US" sz="2000" b="0" u="none">
                <a:solidFill>
                  <a:srgbClr val="121212"/>
                </a:solidFill>
                <a:ea typeface="-apple-system" charset="0"/>
              </a:rPr>
              <a:t>：计算用户之间的相似度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。根据报名的活动类型作为特征向量，报名次数和评分作为权重。</a:t>
            </a:r>
          </a:p>
          <a:p>
            <a:pPr>
              <a:lnSpc>
                <a:spcPct val="150000"/>
              </a:lnSpc>
            </a:pPr>
            <a:r>
              <a:rPr lang="zh-CN" altLang="en-US" sz="2000" b="0" u="none">
                <a:solidFill>
                  <a:srgbClr val="121212"/>
                </a:solidFill>
                <a:ea typeface="-apple-system" charset="0"/>
              </a:rPr>
              <a:t>皮尔孙系数：计算特征向量的相似度。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21212"/>
                </a:solidFill>
                <a:ea typeface="-apple-system" charset="0"/>
              </a:rPr>
              <a:t>2.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  </a:t>
            </a:r>
            <a:r>
              <a:rPr lang="zh-CN" altLang="en-US" sz="2000" b="1">
                <a:solidFill>
                  <a:srgbClr val="121212"/>
                </a:solidFill>
                <a:ea typeface="-apple-system" charset="0"/>
              </a:rPr>
              <a:t>推荐互动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：相似度前几的用户，推荐他们所报名的活动。</a:t>
            </a:r>
            <a:endParaRPr lang="zh-CN" altLang="en-US" sz="2000" b="0" u="none">
              <a:ea typeface="-apple-system" charset="0"/>
            </a:endParaRPr>
          </a:p>
        </p:txBody>
      </p:sp>
      <p:pic>
        <p:nvPicPr>
          <p:cNvPr id="4" name="图片 3" descr="upload_post_object_v2_0992666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3" y="1800867"/>
            <a:ext cx="5602482" cy="3571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93563" y="5117108"/>
            <a:ext cx="16878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8322" y="1919629"/>
            <a:ext cx="1325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61573" y="2666915"/>
            <a:ext cx="1583474" cy="6196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JAccount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Jaccount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3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12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783157" y="1204347"/>
            <a:ext cx="4681869" cy="376257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rgbClr val="646464"/>
                </a:solidFill>
                <a:ea typeface="-apple-system" charset="0"/>
              </a:rPr>
              <a:t>基本流程</a:t>
            </a:r>
            <a:endParaRPr lang="zh-CN" sz="2400" b="0" u="none">
              <a:solidFill>
                <a:srgbClr val="646464"/>
              </a:solidFill>
              <a:ea typeface="-apple-system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u="none">
                <a:solidFill>
                  <a:srgbClr val="121212"/>
                </a:solidFill>
                <a:ea typeface="-apple-system" charset="0"/>
              </a:rPr>
              <a:t>1.  </a:t>
            </a:r>
            <a:r>
              <a:rPr lang="zh-CN" altLang="en-US" sz="2000" b="1" u="none">
                <a:solidFill>
                  <a:srgbClr val="121212"/>
                </a:solidFill>
                <a:ea typeface="-apple-system" charset="0"/>
              </a:rPr>
              <a:t>使用</a:t>
            </a:r>
            <a:r>
              <a:rPr lang="en-US" altLang="zh-CN" sz="2000" b="1" u="none">
                <a:solidFill>
                  <a:srgbClr val="121212"/>
                </a:solidFill>
                <a:ea typeface="-apple-system" charset="0"/>
              </a:rPr>
              <a:t>Authorization Code</a:t>
            </a:r>
            <a:r>
              <a:rPr lang="zh-CN" altLang="en-US" sz="2000" b="1" u="none">
                <a:solidFill>
                  <a:srgbClr val="121212"/>
                </a:solidFill>
                <a:ea typeface="-apple-system" charset="0"/>
              </a:rPr>
              <a:t>过程的</a:t>
            </a:r>
            <a:r>
              <a:rPr lang="en-US" altLang="zh-CN" sz="2000" b="1" u="none">
                <a:solidFill>
                  <a:srgbClr val="121212"/>
                </a:solidFill>
                <a:ea typeface="-apple-system" charset="0"/>
              </a:rPr>
              <a:t>OIDC</a:t>
            </a:r>
            <a:r>
              <a:rPr lang="zh-CN" altLang="en-US" sz="2000" b="1" u="none">
                <a:solidFill>
                  <a:srgbClr val="121212"/>
                </a:solidFill>
                <a:ea typeface="-apple-system" charset="0"/>
              </a:rPr>
              <a:t>认证</a:t>
            </a:r>
            <a:r>
              <a:rPr lang="zh-CN" altLang="en-US" sz="2000" b="0" u="none">
                <a:solidFill>
                  <a:srgbClr val="121212"/>
                </a:solidFill>
                <a:ea typeface="-apple-system" charset="0"/>
              </a:rPr>
              <a:t>：第一阶段授权服务器给予客户端授权码，第二阶段客户端通过授权码获取访问令牌。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21212"/>
                </a:solidFill>
                <a:ea typeface="-apple-system" charset="0"/>
              </a:rPr>
              <a:t>2.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 </a:t>
            </a:r>
            <a:r>
              <a:rPr lang="en-US" altLang="zh-CN" sz="2000" b="1">
                <a:solidFill>
                  <a:srgbClr val="121212"/>
                </a:solidFill>
                <a:ea typeface="-apple-system" charset="0"/>
              </a:rPr>
              <a:t>profile</a:t>
            </a:r>
            <a:r>
              <a:rPr lang="zh-CN" altLang="en-US" sz="2000" b="1">
                <a:solidFill>
                  <a:srgbClr val="121212"/>
                </a:solidFill>
                <a:ea typeface="-apple-system" charset="0"/>
              </a:rPr>
              <a:t>接口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：以授权码为参数向</a:t>
            </a:r>
            <a:r>
              <a:rPr lang="en-US" altLang="zh-CN" sz="2000">
                <a:solidFill>
                  <a:srgbClr val="121212"/>
                </a:solidFill>
                <a:ea typeface="-apple-system" charset="0"/>
              </a:rPr>
              <a:t>api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发送请求获取当前用户信息。</a:t>
            </a:r>
            <a:endParaRPr lang="zh-CN" altLang="en-US" sz="2000" b="0" u="none">
              <a:solidFill>
                <a:srgbClr val="121212"/>
              </a:solidFill>
              <a:ea typeface="-apple-system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21212"/>
                </a:solidFill>
                <a:ea typeface="-apple-system" charset="0"/>
              </a:rPr>
              <a:t>2.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  </a:t>
            </a:r>
            <a:r>
              <a:rPr lang="zh-CN" altLang="en-US" sz="2000" b="1">
                <a:solidFill>
                  <a:srgbClr val="121212"/>
                </a:solidFill>
                <a:ea typeface="-apple-system" charset="0"/>
              </a:rPr>
              <a:t>自动注册新用户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：检测是否已存在改用户，若不存在自动注册并填写</a:t>
            </a:r>
            <a:r>
              <a:rPr lang="en-US" altLang="zh-CN" sz="2000">
                <a:solidFill>
                  <a:srgbClr val="121212"/>
                </a:solidFill>
                <a:ea typeface="-apple-system" charset="0"/>
              </a:rPr>
              <a:t>Jaccount</a:t>
            </a:r>
            <a:r>
              <a:rPr lang="zh-CN" altLang="en-US" sz="2000">
                <a:solidFill>
                  <a:srgbClr val="121212"/>
                </a:solidFill>
                <a:ea typeface="-apple-system" charset="0"/>
              </a:rPr>
              <a:t>获取到的用户信息。</a:t>
            </a:r>
            <a:endParaRPr lang="zh-CN" altLang="en-US" sz="2000" b="0" u="none">
              <a:ea typeface="-apple-system" charset="0"/>
            </a:endParaRPr>
          </a:p>
        </p:txBody>
      </p:sp>
      <p:pic>
        <p:nvPicPr>
          <p:cNvPr id="5" name="图片 4" descr="upload_post_object_v2_3613690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13" y="5395495"/>
            <a:ext cx="5261254" cy="898547"/>
          </a:xfrm>
          <a:prstGeom prst="rect">
            <a:avLst/>
          </a:prstGeom>
        </p:spPr>
      </p:pic>
      <p:pic>
        <p:nvPicPr>
          <p:cNvPr id="6" name="图片 5" descr="upload_post_object_v2_4850877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234" y="1204356"/>
            <a:ext cx="4906233" cy="41911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5796" y="629408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0" u="sng">
                <a:uFill>
                  <a:solidFill>
                    <a:srgbClr val="000000"/>
                  </a:solidFill>
                </a:uFill>
                <a:hlinkClick r:id="rId5"/>
              </a:rPr>
              <a:t>jAccount认证接入方法 | 上海交通大学开发者平台 (sjtu.edu.cn)</a:t>
            </a:r>
            <a:endParaRPr lang="zh-CN" altLang="en-US" b="0" u="sng">
              <a:uFill>
                <a:solidFill>
                  <a:srgbClr val="000000"/>
                </a:solidFill>
              </a:uFill>
              <a:hlinkClick r:id="rId5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93563" y="5117108"/>
            <a:ext cx="16878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8322" y="1919629"/>
            <a:ext cx="1325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b="0" u="none"/>
          </a:p>
          <a:p>
            <a:pPr algn="ctr"/>
            <a:endParaRPr lang="zh-CN" altLang="en-US" b="0" u="none" dirty="0"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61573" y="2666915"/>
            <a:ext cx="1583474" cy="6196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JAccount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关键技术：高德地图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13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578326" y="1349084"/>
            <a:ext cx="4650413" cy="441325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chemeClr val="tx1"/>
                </a:solidFill>
                <a:latin typeface="JetBrains Mono" charset="0"/>
                <a:ea typeface="-apple-system" charset="0"/>
              </a:rPr>
              <a:t>发布活动：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ea typeface="-apple-system" charset="0"/>
                <a:sym typeface="+mn-ea"/>
              </a:rPr>
              <a:t>通过</a:t>
            </a:r>
            <a:r>
              <a:rPr lang="en-US" altLang="zh-CN" sz="2000">
                <a:ea typeface="-apple-system" charset="0"/>
                <a:sym typeface="+mn-ea"/>
              </a:rPr>
              <a:t>amap</a:t>
            </a:r>
            <a:r>
              <a:rPr lang="zh-CN" altLang="en-US" sz="2000">
                <a:ea typeface="-apple-system" charset="0"/>
                <a:sym typeface="+mn-ea"/>
              </a:rPr>
              <a:t>-</a:t>
            </a:r>
            <a:r>
              <a:rPr lang="en-US" altLang="zh-CN" sz="2000">
                <a:ea typeface="-apple-system" charset="0"/>
                <a:sym typeface="+mn-ea"/>
              </a:rPr>
              <a:t>jsapi</a:t>
            </a:r>
            <a:r>
              <a:rPr lang="zh-CN" altLang="en-US" sz="2000">
                <a:ea typeface="-apple-system" charset="0"/>
                <a:sym typeface="+mn-ea"/>
              </a:rPr>
              <a:t>-</a:t>
            </a:r>
            <a:r>
              <a:rPr lang="en-US" altLang="zh-CN" sz="2000">
                <a:ea typeface="-apple-system" charset="0"/>
                <a:sym typeface="+mn-ea"/>
              </a:rPr>
              <a:t>loader</a:t>
            </a:r>
            <a:r>
              <a:rPr lang="zh-CN" altLang="en-US" sz="2000">
                <a:ea typeface="-apple-system" charset="0"/>
                <a:sym typeface="+mn-ea"/>
              </a:rPr>
              <a:t>载入高德地图</a:t>
            </a:r>
            <a:r>
              <a:rPr lang="en-US" altLang="zh-CN" sz="2000">
                <a:ea typeface="-apple-system" charset="0"/>
                <a:sym typeface="+mn-ea"/>
              </a:rPr>
              <a:t>API</a:t>
            </a:r>
            <a:r>
              <a:rPr lang="zh-CN" altLang="en-US" sz="2000">
                <a:ea typeface="-apple-system" charset="0"/>
                <a:sym typeface="+mn-ea"/>
              </a:rPr>
              <a:t>，在活动发布界面通过</a:t>
            </a:r>
            <a:r>
              <a:rPr lang="en-US" altLang="zh-CN" sz="2000">
                <a:ea typeface="-apple-system" charset="0"/>
                <a:sym typeface="+mn-ea"/>
              </a:rPr>
              <a:t>PlaceSearch</a:t>
            </a:r>
            <a:r>
              <a:rPr lang="zh-CN" altLang="en-US" sz="2000">
                <a:ea typeface="-apple-system" charset="0"/>
                <a:sym typeface="+mn-ea"/>
              </a:rPr>
              <a:t>插件搜索和选中地点，获取活动地点的地理位置信息并发送到后端数据库进行存储。</a:t>
            </a:r>
          </a:p>
          <a:p>
            <a:pPr>
              <a:lnSpc>
                <a:spcPct val="150000"/>
              </a:lnSpc>
            </a:pPr>
            <a:endParaRPr lang="en-US" altLang="en-US" sz="980" b="0" u="none">
              <a:solidFill>
                <a:srgbClr val="067D17"/>
              </a:solidFill>
              <a:latin typeface="JetBrains Mono" charset="0"/>
              <a:ea typeface="-apple-system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u="none">
                <a:solidFill>
                  <a:schemeClr val="tx1"/>
                </a:solidFill>
                <a:latin typeface="JetBrains Mono" charset="0"/>
                <a:ea typeface="-apple-system" charset="0"/>
                <a:sym typeface="+mn-ea"/>
              </a:rPr>
              <a:t>显示活动地点：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ea typeface="-apple-system" charset="0"/>
                <a:sym typeface="+mn-ea"/>
              </a:rPr>
              <a:t>在活动详情界面，根据经纬度坐标，通过</a:t>
            </a:r>
            <a:r>
              <a:rPr lang="en-US" altLang="zh-CN" sz="2000">
                <a:ea typeface="-apple-system" charset="0"/>
                <a:sym typeface="+mn-ea"/>
              </a:rPr>
              <a:t>Marker</a:t>
            </a:r>
            <a:r>
              <a:rPr lang="zh-CN" altLang="en-US" sz="2000">
                <a:ea typeface="-apple-system" charset="0"/>
                <a:sym typeface="+mn-ea"/>
              </a:rPr>
              <a:t>进行显示。</a:t>
            </a:r>
            <a:endParaRPr lang="zh-CN" altLang="en-US" sz="2000" b="0" u="none">
              <a:solidFill>
                <a:schemeClr val="tx1"/>
              </a:solidFill>
              <a:latin typeface="JetBrains Mono" charset="0"/>
              <a:ea typeface="-apple-system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en-US" sz="980" b="0" u="none">
              <a:solidFill>
                <a:srgbClr val="067D17"/>
              </a:solidFill>
              <a:latin typeface="JetBrains Mono" charset="0"/>
              <a:ea typeface="-apple-system" charset="0"/>
              <a:sym typeface="+mn-ea"/>
            </a:endParaRPr>
          </a:p>
        </p:txBody>
      </p:sp>
      <p:pic>
        <p:nvPicPr>
          <p:cNvPr id="2" name="图片 1" descr="upload_post_object_v2_409552975"/>
          <p:cNvPicPr>
            <a:picLocks noChangeAspect="1"/>
          </p:cNvPicPr>
          <p:nvPr/>
        </p:nvPicPr>
        <p:blipFill>
          <a:blip r:embed="rId3"/>
          <a:srcRect l="25507" t="25507" r="4859" b="607"/>
          <a:stretch>
            <a:fillRect/>
          </a:stretch>
        </p:blipFill>
        <p:spPr>
          <a:xfrm>
            <a:off x="5419687" y="1349008"/>
            <a:ext cx="3606729" cy="2907075"/>
          </a:xfrm>
          <a:prstGeom prst="rect">
            <a:avLst/>
          </a:prstGeom>
        </p:spPr>
      </p:pic>
      <p:pic>
        <p:nvPicPr>
          <p:cNvPr id="4" name="图片 3" descr="upload_post_object_v2_0854930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43" y="3658380"/>
            <a:ext cx="4356100" cy="26019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t>14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29930" y="1399201"/>
            <a:ext cx="9720000" cy="2160000"/>
          </a:xfrm>
          <a:prstGeom prst="rect">
            <a:avLst/>
          </a:prstGeom>
          <a:solidFill>
            <a:schemeClr val="bg1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1">
            <a:noAutofit/>
          </a:bodyPr>
          <a:lstStyle/>
          <a:p>
            <a:pPr indent="575945">
              <a:lnSpc>
                <a:spcPct val="120000"/>
              </a:lnSpc>
            </a:pP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9930" y="1399201"/>
            <a:ext cx="9720000" cy="720000"/>
          </a:xfrm>
          <a:prstGeom prst="rect">
            <a:avLst/>
          </a:prstGeom>
          <a:solidFill>
            <a:srgbClr val="05449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9930" y="3904526"/>
            <a:ext cx="9720000" cy="21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DEDED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indent="504190" defTabSz="864235">
              <a:lnSpc>
                <a:spcPct val="150000"/>
              </a:lnSpc>
            </a:pPr>
            <a:endParaRPr lang="zh-CN" altLang="en-US" sz="2000" b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9930" y="3904526"/>
            <a:ext cx="9720000" cy="720000"/>
          </a:xfrm>
          <a:prstGeom prst="rect">
            <a:avLst/>
          </a:prstGeom>
          <a:solidFill>
            <a:srgbClr val="05449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0820" y="1449425"/>
            <a:ext cx="5339442" cy="1076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规范使用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进行版本管理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60820" y="3995062"/>
            <a:ext cx="4029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提前解决进度风险</a:t>
            </a: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t>15</a:t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1774472" y="2346631"/>
            <a:ext cx="8758889" cy="10147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000"/>
              <a:t>迭代后期遇到一些版本不统一引起的问题，主要在于没有规范使用</a:t>
            </a:r>
            <a:r>
              <a:rPr lang="en-US" altLang="zh-CN" sz="2000"/>
              <a:t>git</a:t>
            </a:r>
            <a:r>
              <a:rPr lang="zh-CN" altLang="en-US" sz="2000"/>
              <a:t>和</a:t>
            </a:r>
            <a:r>
              <a:rPr lang="en-US" altLang="zh-CN" sz="2000"/>
              <a:t>github</a:t>
            </a:r>
            <a:r>
              <a:rPr lang="zh-CN" altLang="en-US" sz="2000"/>
              <a:t>进行远程的版本管理，浪费了很多时间。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以后遇到多人合作的项目应提前定好规范，并严格遵照规范进行版本管理。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891257" y="4845834"/>
            <a:ext cx="7520966" cy="10147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000"/>
              <a:t>本学期大作业的开发中，有较多在答辩前熬大夜赶进度的行为。应当提前认识到进度风险的严峻，提前进行每日的开发和整理，功在平时。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成员贡献与分工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16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306960" y="1527090"/>
          <a:ext cx="7367905" cy="4088130"/>
        </p:xfrm>
        <a:graphic>
          <a:graphicData uri="http://schemas.openxmlformats.org/drawingml/2006/table">
            <a:tbl>
              <a:tblPr/>
              <a:tblGrid>
                <a:gridCol w="129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1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姓名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需求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设计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编码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测试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项目管理*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小计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张奕涵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5%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5%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5%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19%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杜心敏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4%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1%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8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5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3%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21%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全雨乐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4%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1%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8%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4%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3%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20%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杨菡雪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4%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1%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4%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4%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7%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20%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胡彤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5%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8%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3%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宋体" charset="0"/>
                        </a:rPr>
                        <a:t>20%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4509741" y="2684224"/>
            <a:ext cx="3172518" cy="1062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>
            <a:off x="883403" y="3429000"/>
            <a:ext cx="5098943" cy="0"/>
          </a:xfrm>
          <a:prstGeom prst="line">
            <a:avLst/>
          </a:prstGeom>
          <a:noFill/>
          <a:ln w="38100" cap="flat" cmpd="sng" algn="ctr">
            <a:solidFill>
              <a:srgbClr val="004098"/>
            </a:solidFill>
            <a:prstDash val="sysDot"/>
          </a:ln>
          <a:effectLst/>
        </p:spPr>
      </p:cxnSp>
      <p:sp>
        <p:nvSpPr>
          <p:cNvPr id="48" name="TextBox 11"/>
          <p:cNvSpPr txBox="1"/>
          <p:nvPr/>
        </p:nvSpPr>
        <p:spPr>
          <a:xfrm>
            <a:off x="1400844" y="2860885"/>
            <a:ext cx="151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610"/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241401" y="2515775"/>
            <a:ext cx="2170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816610"/>
            <a:r>
              <a:rPr lang="zh-CN" altLang="en-US" sz="60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6375635" y="1592199"/>
            <a:ext cx="4632996" cy="3675354"/>
            <a:chOff x="6322753" y="1097841"/>
            <a:chExt cx="4632996" cy="3675354"/>
          </a:xfrm>
          <a:solidFill>
            <a:srgbClr val="1A53A2"/>
          </a:solidFill>
        </p:grpSpPr>
        <p:grpSp>
          <p:nvGrpSpPr>
            <p:cNvPr id="2" name="组合 1"/>
            <p:cNvGrpSpPr/>
            <p:nvPr/>
          </p:nvGrpSpPr>
          <p:grpSpPr>
            <a:xfrm>
              <a:off x="7607742" y="1107623"/>
              <a:ext cx="3348007" cy="3665572"/>
              <a:chOff x="8921683" y="1107623"/>
              <a:chExt cx="1533926" cy="3665572"/>
            </a:xfrm>
            <a:grpFill/>
          </p:grpSpPr>
          <p:sp>
            <p:nvSpPr>
              <p:cNvPr id="3" name="文本框 2"/>
              <p:cNvSpPr txBox="1"/>
              <p:nvPr userDrawn="1"/>
            </p:nvSpPr>
            <p:spPr>
              <a:xfrm>
                <a:off x="8921683" y="2179480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产品特色与创新点</a:t>
                </a:r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8921684" y="3251337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架构及关键技术</a:t>
                </a:r>
              </a:p>
            </p:txBody>
          </p:sp>
          <p:sp>
            <p:nvSpPr>
              <p:cNvPr id="7" name="文本框 6"/>
              <p:cNvSpPr txBox="1"/>
              <p:nvPr userDrawn="1"/>
            </p:nvSpPr>
            <p:spPr>
              <a:xfrm>
                <a:off x="8921686" y="4323195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经验教训</a:t>
                </a:r>
              </a:p>
            </p:txBody>
          </p:sp>
          <p:sp>
            <p:nvSpPr>
              <p:cNvPr id="9" name="文本框 8"/>
              <p:cNvSpPr txBox="1"/>
              <p:nvPr userDrawn="1"/>
            </p:nvSpPr>
            <p:spPr>
              <a:xfrm>
                <a:off x="8921684" y="1107623"/>
                <a:ext cx="1533922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zh-CN" altLang="en-US" sz="2800" b="1" kern="0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  <a:sym typeface="微软雅黑" panose="020B0503020204020204" pitchFamily="34" charset="-122"/>
                  </a:rPr>
                  <a:t>系统功能演示</a:t>
                </a:r>
              </a:p>
            </p:txBody>
          </p:sp>
        </p:grpSp>
        <p:sp>
          <p:nvSpPr>
            <p:cNvPr id="69" name="圆角矩形 83"/>
            <p:cNvSpPr/>
            <p:nvPr/>
          </p:nvSpPr>
          <p:spPr>
            <a:xfrm>
              <a:off x="6322753" y="109784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圆角矩形 83"/>
            <p:cNvSpPr/>
            <p:nvPr/>
          </p:nvSpPr>
          <p:spPr>
            <a:xfrm>
              <a:off x="6322753" y="2171006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圆角矩形 83"/>
            <p:cNvSpPr/>
            <p:nvPr/>
          </p:nvSpPr>
          <p:spPr>
            <a:xfrm>
              <a:off x="6322753" y="324417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圆角矩形 83"/>
            <p:cNvSpPr/>
            <p:nvPr/>
          </p:nvSpPr>
          <p:spPr>
            <a:xfrm>
              <a:off x="6322753" y="4313413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  <a:t>2</a:t>
            </a:fld>
            <a:endParaRPr lang="zh-CN" altLang="en-US" dirty="0">
              <a:solidFill>
                <a:srgbClr val="00409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系统功能演示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产品特色与创新点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pload_post_object_v2_639428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434" y="3741166"/>
            <a:ext cx="4320193" cy="2565157"/>
          </a:xfrm>
          <a:prstGeom prst="rect">
            <a:avLst/>
          </a:prstGeom>
        </p:spPr>
      </p:pic>
      <p:pic>
        <p:nvPicPr>
          <p:cNvPr id="4" name="图片 3" descr="upload_post_object_v2_502958191"/>
          <p:cNvPicPr>
            <a:picLocks noChangeAspect="1"/>
          </p:cNvPicPr>
          <p:nvPr/>
        </p:nvPicPr>
        <p:blipFill>
          <a:blip r:embed="rId3"/>
          <a:srcRect r="1280"/>
          <a:stretch>
            <a:fillRect/>
          </a:stretch>
        </p:blipFill>
        <p:spPr>
          <a:xfrm>
            <a:off x="1523052" y="3876353"/>
            <a:ext cx="4299383" cy="2429969"/>
          </a:xfrm>
          <a:prstGeom prst="rect">
            <a:avLst/>
          </a:prstGeom>
        </p:spPr>
      </p:pic>
      <p:pic>
        <p:nvPicPr>
          <p:cNvPr id="3" name="图片 2" descr="upload_post_object_v2_390999341"/>
          <p:cNvPicPr>
            <a:picLocks noChangeAspect="1"/>
          </p:cNvPicPr>
          <p:nvPr/>
        </p:nvPicPr>
        <p:blipFill>
          <a:blip r:embed="rId4"/>
          <a:srcRect l="3720" t="-578" r="3727" b="578"/>
          <a:stretch>
            <a:fillRect/>
          </a:stretch>
        </p:blipFill>
        <p:spPr>
          <a:xfrm>
            <a:off x="6169434" y="1125074"/>
            <a:ext cx="4320172" cy="2412266"/>
          </a:xfrm>
          <a:prstGeom prst="rect">
            <a:avLst/>
          </a:prstGeom>
        </p:spPr>
      </p:pic>
      <p:pic>
        <p:nvPicPr>
          <p:cNvPr id="2" name="图片 1" descr="upload_post_object_v2_157454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052" y="1125107"/>
            <a:ext cx="4319914" cy="24012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523000" y="3121691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个性活动推荐</a:t>
            </a:r>
          </a:p>
        </p:txBody>
      </p:sp>
      <p:sp>
        <p:nvSpPr>
          <p:cNvPr id="21" name="矩形 20"/>
          <p:cNvSpPr/>
          <p:nvPr/>
        </p:nvSpPr>
        <p:spPr>
          <a:xfrm>
            <a:off x="6169482" y="3105327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>
                <a:solidFill>
                  <a:srgbClr val="FFFFFF"/>
                </a:solidFill>
              </a:rPr>
              <a:t>活动地点显示</a:t>
            </a:r>
          </a:p>
        </p:txBody>
      </p:sp>
      <p:sp>
        <p:nvSpPr>
          <p:cNvPr id="22" name="矩形 21"/>
          <p:cNvSpPr/>
          <p:nvPr/>
        </p:nvSpPr>
        <p:spPr>
          <a:xfrm>
            <a:off x="1523000" y="5874384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>
                <a:solidFill>
                  <a:srgbClr val="FFFFFF"/>
                </a:solidFill>
              </a:rPr>
              <a:t>公开活动评价</a:t>
            </a:r>
          </a:p>
        </p:txBody>
      </p:sp>
      <p:sp>
        <p:nvSpPr>
          <p:cNvPr id="23" name="矩形 22"/>
          <p:cNvSpPr/>
          <p:nvPr/>
        </p:nvSpPr>
        <p:spPr>
          <a:xfrm>
            <a:off x="6169482" y="5876825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>
                <a:solidFill>
                  <a:srgbClr val="FFFFFF"/>
                </a:solidFill>
              </a:rPr>
              <a:t>活动日程提醒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产品特色与创新点</a:t>
            </a:r>
          </a:p>
        </p:txBody>
      </p:sp>
      <p:sp>
        <p:nvSpPr>
          <p:cNvPr id="25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架构及关键技术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重要用例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7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upload_post_object_v2_1331386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00" y="854686"/>
            <a:ext cx="4683915" cy="5148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逻辑架构风格——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8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6" name="图片 5" descr="upload_post_object_v2_534333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24" y="1095758"/>
            <a:ext cx="9756266" cy="49069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部署视图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9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upload_post_object_v2_779859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62" y="923799"/>
            <a:ext cx="9037853" cy="551508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宽屏</PresentationFormat>
  <Paragraphs>126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JetBrains Mono</vt:lpstr>
      <vt:lpstr>等线</vt:lpstr>
      <vt:lpstr>微软雅黑</vt:lpstr>
      <vt:lpstr>Arial</vt:lpstr>
      <vt:lpstr>Arial Rounded MT Bold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张 奕涵</cp:lastModifiedBy>
  <cp:revision>1</cp:revision>
  <dcterms:created xsi:type="dcterms:W3CDTF">2023-06-18T05:03:22Z</dcterms:created>
  <dcterms:modified xsi:type="dcterms:W3CDTF">2023-06-18T05:40:26Z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/>
  </property>
  <property fmtid="{D5CDD505-2E9C-101B-9397-08002B2CF9AE}" pid="12" name="KSOProductBuildVer">
    <vt:lpwstr>2052-0.0.0.0</vt:lpwstr>
  </property>
</Properties>
</file>